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Kanit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Kanit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42" Type="http://schemas.openxmlformats.org/officeDocument/2006/relationships/font" Target="fonts/Kanit-regular.fntdata"/><Relationship Id="rId41" Type="http://schemas.openxmlformats.org/officeDocument/2006/relationships/font" Target="fonts/HelveticaNeue-boldItalic.fntdata"/><Relationship Id="rId44" Type="http://schemas.openxmlformats.org/officeDocument/2006/relationships/font" Target="fonts/Kanit-italic.fntdata"/><Relationship Id="rId43" Type="http://schemas.openxmlformats.org/officeDocument/2006/relationships/font" Target="fonts/Kanit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Kani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KanitMedium-bold.fntdata"/><Relationship Id="rId34" Type="http://schemas.openxmlformats.org/officeDocument/2006/relationships/font" Target="fonts/KanitMedium-regular.fntdata"/><Relationship Id="rId37" Type="http://schemas.openxmlformats.org/officeDocument/2006/relationships/font" Target="fonts/KanitMedium-boldItalic.fntdata"/><Relationship Id="rId36" Type="http://schemas.openxmlformats.org/officeDocument/2006/relationships/font" Target="fonts/KanitMedium-italic.fntdata"/><Relationship Id="rId39" Type="http://schemas.openxmlformats.org/officeDocument/2006/relationships/font" Target="fonts/HelveticaNeue-bold.fntdata"/><Relationship Id="rId38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fe214de3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fe214de3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fe214de3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fe214de3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fe214de3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fe214de3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fe214de3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fe214de3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fe214de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fe214de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fe214de3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fe214de3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fe214de3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fe214de3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fe214de3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fe214de3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fe214de3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fe214de3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fe214de3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fe214de3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55b4a8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55b4a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fe214de3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fe214de3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e214de3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e214de3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fe214de3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fe214de3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fe214de3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fe214de3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fe214de30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fe214de30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fe214de30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fe214de30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fe214de30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fe214de30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fe214de30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fe214de30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fe214de30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fe214de30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c55b4a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c55b4a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553dea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553dea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fe214de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fe214de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e214de3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e214de3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fe214de3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fe214de3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fe214de3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fe214de3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fe214de3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fe214de3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Word Vectors - FastText, ELMo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s://arxiv.org/pdf/1604.00788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arxiv.org/pdf/1607.04606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gif"/><Relationship Id="rId11" Type="http://schemas.openxmlformats.org/officeDocument/2006/relationships/image" Target="../media/image18.gif"/><Relationship Id="rId22" Type="http://schemas.openxmlformats.org/officeDocument/2006/relationships/image" Target="../media/image24.gif"/><Relationship Id="rId10" Type="http://schemas.openxmlformats.org/officeDocument/2006/relationships/image" Target="../media/image11.gif"/><Relationship Id="rId21" Type="http://schemas.openxmlformats.org/officeDocument/2006/relationships/image" Target="../media/image26.gif"/><Relationship Id="rId13" Type="http://schemas.openxmlformats.org/officeDocument/2006/relationships/image" Target="../media/image22.gif"/><Relationship Id="rId12" Type="http://schemas.openxmlformats.org/officeDocument/2006/relationships/image" Target="../media/image19.gif"/><Relationship Id="rId23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gif"/><Relationship Id="rId4" Type="http://schemas.openxmlformats.org/officeDocument/2006/relationships/image" Target="../media/image4.gif"/><Relationship Id="rId9" Type="http://schemas.openxmlformats.org/officeDocument/2006/relationships/image" Target="../media/image13.gif"/><Relationship Id="rId15" Type="http://schemas.openxmlformats.org/officeDocument/2006/relationships/image" Target="../media/image20.gif"/><Relationship Id="rId14" Type="http://schemas.openxmlformats.org/officeDocument/2006/relationships/image" Target="../media/image28.gif"/><Relationship Id="rId17" Type="http://schemas.openxmlformats.org/officeDocument/2006/relationships/image" Target="../media/image25.gif"/><Relationship Id="rId16" Type="http://schemas.openxmlformats.org/officeDocument/2006/relationships/image" Target="../media/image29.gif"/><Relationship Id="rId5" Type="http://schemas.openxmlformats.org/officeDocument/2006/relationships/image" Target="../media/image7.gif"/><Relationship Id="rId19" Type="http://schemas.openxmlformats.org/officeDocument/2006/relationships/image" Target="../media/image27.gif"/><Relationship Id="rId6" Type="http://schemas.openxmlformats.org/officeDocument/2006/relationships/image" Target="../media/image21.gif"/><Relationship Id="rId18" Type="http://schemas.openxmlformats.org/officeDocument/2006/relationships/image" Target="../media/image30.gif"/><Relationship Id="rId7" Type="http://schemas.openxmlformats.org/officeDocument/2006/relationships/image" Target="../media/image17.gif"/><Relationship Id="rId8" Type="http://schemas.openxmlformats.org/officeDocument/2006/relationships/image" Target="../media/image12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pdf/1705.00108.pdf" TargetMode="External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802.05365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1902.06006.pdf" TargetMode="External"/><Relationship Id="rId4" Type="http://schemas.openxmlformats.org/officeDocument/2006/relationships/hyperlink" Target="http://jalammar.github.io/illustrated-bert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clanthology.org/Q17-1026.pdf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Word Vectors - FastText, ELMo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Chris Manning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Hybrid Word-Character Models [Luong and Manning, ACL 2016]</a:t>
            </a:r>
            <a:endParaRPr sz="220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400" y="1009650"/>
            <a:ext cx="2651225" cy="3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152400" y="933450"/>
            <a:ext cx="52680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Translating “a cute cat” (English) into “un joli chat” (French)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rare tokens, here is the word “cute”, the rare token will be first inputted into some character-based LSTM to learn the representations.  “_” is the boundary (similar to &lt;START&gt;)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During teacher forcing, the target of this rare word will be set as “&lt;unk&gt;”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any “unk” symbol at that time step, the symbol will be further inputted into a char-based LSTM to retrieve the word (i.e., char-level beam search).  Here in French, cute is “joli” </a:t>
            </a:r>
            <a:endParaRPr sz="1500"/>
          </a:p>
        </p:txBody>
      </p:sp>
      <p:sp>
        <p:nvSpPr>
          <p:cNvPr id="175" name="Google Shape;175;p31"/>
          <p:cNvSpPr txBox="1"/>
          <p:nvPr/>
        </p:nvSpPr>
        <p:spPr>
          <a:xfrm>
            <a:off x="253828" y="4464000"/>
            <a:ext cx="868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Achieving Open Vocabulary Neural Machine Translation with Hybrid Word-Character Models, Luong and Manning, 2016,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https://arxiv.org/pdf/1604.00788.pdf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Hybrid Word-Character Models</a:t>
            </a:r>
            <a:endParaRPr sz="2600"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00" y="971375"/>
            <a:ext cx="6235999" cy="36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Hybrid Word-Character Models </a:t>
            </a:r>
            <a:endParaRPr sz="2600"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0" y="1123800"/>
            <a:ext cx="5046759" cy="3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/>
        </p:nvSpPr>
        <p:spPr>
          <a:xfrm>
            <a:off x="5308700" y="1509750"/>
            <a:ext cx="3301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the first example, the hybrid model translates perfectly. The word-based model fails to translate “diagnosis” because the second &lt;unk&gt; was incorrectly aligned to the word “after”.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character-based model, on the other hand, makes a mistake in translating names.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Subword-based models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“segment” words, so they are subwords?</a:t>
            </a:r>
            <a:endParaRPr sz="2600"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Byte Pair Encoding</a:t>
            </a:r>
            <a:r>
              <a:rPr lang="en" sz="1500"/>
              <a:t> is a word segmentation algorithm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with a vocabulary of characters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frequent n-gram pairs -&gt; a new gram</a:t>
            </a:r>
            <a:endParaRPr sz="1500"/>
          </a:p>
        </p:txBody>
      </p:sp>
      <p:sp>
        <p:nvSpPr>
          <p:cNvPr id="200" name="Google Shape;200;p35"/>
          <p:cNvSpPr txBox="1"/>
          <p:nvPr/>
        </p:nvSpPr>
        <p:spPr>
          <a:xfrm>
            <a:off x="1489950" y="2998425"/>
            <a:ext cx="2778300" cy="1046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  	 l   o   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	 l   o   w  e  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  	 n   e   w  e  s  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 	 w   i   d  e  s  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228727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Dictionary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547982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Vocabulary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4690350" y="2998425"/>
            <a:ext cx="27783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l, o, w, e, r, n, w, s, t, i, 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4641631" y="3552600"/>
            <a:ext cx="28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Start with all characters in vocab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“segment” words, so they are subwords?</a:t>
            </a:r>
            <a:endParaRPr sz="2600"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Byte Pair Encoding</a:t>
            </a:r>
            <a:r>
              <a:rPr lang="en" sz="1500"/>
              <a:t> is a word segmentation algorithm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with a vocabulary of characters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frequent n-gram pairs -&gt; a new gram</a:t>
            </a:r>
            <a:endParaRPr sz="1500"/>
          </a:p>
        </p:txBody>
      </p:sp>
      <p:sp>
        <p:nvSpPr>
          <p:cNvPr id="211" name="Google Shape;211;p36"/>
          <p:cNvSpPr txBox="1"/>
          <p:nvPr/>
        </p:nvSpPr>
        <p:spPr>
          <a:xfrm>
            <a:off x="1489950" y="2998425"/>
            <a:ext cx="2778300" cy="1046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  	 l   o   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  	 l   o   w  e  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  	 n   e   w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 	 w   i   d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228727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Dictionary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547982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Vocabulary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4690350" y="2998425"/>
            <a:ext cx="27783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l, o, w, e, r, n, w, s, t, i, d,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4641631" y="3552600"/>
            <a:ext cx="28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Add a pair (e, s) with freq 9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“segment” words, so they are subwords?</a:t>
            </a:r>
            <a:endParaRPr sz="2600"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Byte Pair Encoding</a:t>
            </a:r>
            <a:r>
              <a:rPr lang="en" sz="1500"/>
              <a:t> is a word segmentation algorithm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with a vocabulary of characters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frequent n-gram pairs -&gt; a new gram</a:t>
            </a:r>
            <a:endParaRPr sz="1500"/>
          </a:p>
        </p:txBody>
      </p:sp>
      <p:sp>
        <p:nvSpPr>
          <p:cNvPr id="222" name="Google Shape;222;p37"/>
          <p:cNvSpPr txBox="1"/>
          <p:nvPr/>
        </p:nvSpPr>
        <p:spPr>
          <a:xfrm>
            <a:off x="1489950" y="2998425"/>
            <a:ext cx="2778300" cy="1046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  	 l   o   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  	 l   o   w  e  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  	 n   e   w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t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 	 w   i   d 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228727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Dictionary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547982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Vocabulary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4690350" y="2998425"/>
            <a:ext cx="28962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l, o, w, e, r, n, w, s, t, i, d,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es,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est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4641631" y="3552600"/>
            <a:ext cx="28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Add a pair (es, t) with freq 9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“segment” words, so they are subwords?</a:t>
            </a:r>
            <a:endParaRPr sz="2600"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Byte Pair Encoding</a:t>
            </a:r>
            <a:r>
              <a:rPr lang="en" sz="1500"/>
              <a:t> is a word segmentation algorithm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with a vocabulary of characters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Most frequent n-gram pairs -&gt; a new gram</a:t>
            </a:r>
            <a:endParaRPr sz="1500"/>
          </a:p>
        </p:txBody>
      </p:sp>
      <p:sp>
        <p:nvSpPr>
          <p:cNvPr id="233" name="Google Shape;233;p38"/>
          <p:cNvSpPr txBox="1"/>
          <p:nvPr/>
        </p:nvSpPr>
        <p:spPr>
          <a:xfrm>
            <a:off x="1489950" y="2998425"/>
            <a:ext cx="2778300" cy="1046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  	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   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  	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   o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w  e  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  	 n   e   w 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  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 	 w   i   d 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 s  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228727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Dictionary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5479821" y="2561996"/>
            <a:ext cx="11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Vocabulary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4690350" y="2998425"/>
            <a:ext cx="32340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l, o, w, e, r, n, w, s, t, i, d, es,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est,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lo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4641631" y="3552600"/>
            <a:ext cx="28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Add a pair (l, o) with freq 7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“segment” words, so they are subwords?</a:t>
            </a:r>
            <a:endParaRPr sz="2600"/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152400" y="1085850"/>
            <a:ext cx="8763000" cy="3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Stop when we reach our desired vocabulary size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Google NMT</a:t>
            </a:r>
            <a:r>
              <a:rPr lang="en" sz="1500"/>
              <a:t> uses a variant of this called “</a:t>
            </a:r>
            <a:r>
              <a:rPr b="1" lang="en" sz="1500"/>
              <a:t>Word Piece</a:t>
            </a:r>
            <a:r>
              <a:rPr lang="en" sz="1500"/>
              <a:t>” model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Very similar, i.e., instead of using n-gram frequencies, they used n-gram that maximally reduces </a:t>
            </a:r>
            <a:r>
              <a:rPr b="1" lang="en" sz="1500"/>
              <a:t>perplexity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BERT</a:t>
            </a:r>
            <a:r>
              <a:rPr lang="en" sz="1500"/>
              <a:t> uses a variant of the </a:t>
            </a:r>
            <a:r>
              <a:rPr b="1" lang="en" sz="1500"/>
              <a:t>wordpiece</a:t>
            </a:r>
            <a:r>
              <a:rPr lang="en" sz="1500"/>
              <a:t> model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(Relatively) common words are in the vocabulary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i="1" lang="en" sz="1500"/>
              <a:t>a</a:t>
            </a:r>
            <a:r>
              <a:rPr i="1" lang="en" sz="1500"/>
              <a:t>t, fridge, 1910s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Other words are built from wordpieces: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Hypatia = h ##yp ##ati ##a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Non-word-initial units are prefixed with ##  (different system uses slightly different ways to </a:t>
            </a:r>
            <a:r>
              <a:rPr lang="en" sz="1500"/>
              <a:t>annotate)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Now, subwords are used prominently in most pre-trained models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FastText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Announcement</a:t>
            </a:r>
            <a:endParaRPr sz="26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FastText [Bojanowski et al., ACL 2017]</a:t>
            </a:r>
            <a:endParaRPr sz="2600"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228600" y="1085850"/>
            <a:ext cx="52680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Same author as Word2vec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 similarly like Word2vec with skip-gram architecture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But represent words as </a:t>
            </a:r>
            <a:r>
              <a:rPr b="1" lang="en" sz="1500"/>
              <a:t>n-grams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example, let say n=3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where = &lt;wh, whe, her, ere, re&gt;, &lt;where&gt; 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Note that “&lt;” and “&gt;” are considered as characters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Represent word as </a:t>
            </a:r>
            <a:r>
              <a:rPr b="1" lang="en" sz="1500"/>
              <a:t>sum</a:t>
            </a:r>
            <a:r>
              <a:rPr lang="en" sz="1500"/>
              <a:t> of these representations</a:t>
            </a:r>
            <a:endParaRPr sz="1500"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896" y="1046576"/>
            <a:ext cx="2504175" cy="3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216521" y="4541725"/>
            <a:ext cx="86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Enriching Word Vectors with Subword Information, Bojanowski et al., 2017,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https://arxiv.org/pdf/1607.04606.pdf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ELMo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Problems of Word Embeddings</a:t>
            </a:r>
            <a:endParaRPr sz="2600"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228600" y="1085850"/>
            <a:ext cx="86259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Originally, we basically had one representation of words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word vectors that we learned about at the beginning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Word2vec, GloVe, fastText</a:t>
            </a:r>
            <a:endParaRPr sz="15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These have two problems: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Always the same representation for a </a:t>
            </a:r>
            <a:r>
              <a:rPr b="1" lang="en" sz="1500"/>
              <a:t>word type</a:t>
            </a:r>
            <a:r>
              <a:rPr lang="en" sz="1500"/>
              <a:t> regardless of the context in which a </a:t>
            </a:r>
            <a:r>
              <a:rPr b="1" lang="en" sz="1500"/>
              <a:t>word token </a:t>
            </a:r>
            <a:r>
              <a:rPr lang="en" sz="1500"/>
              <a:t>occurs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just have one representation for a word, but words have different </a:t>
            </a:r>
            <a:r>
              <a:rPr b="1" lang="en" sz="1500"/>
              <a:t>aspects</a:t>
            </a:r>
            <a:r>
              <a:rPr lang="en" sz="1500"/>
              <a:t>, including semantics, syntactic behavior, and register/connotations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We actually already have a solution all along!</a:t>
            </a:r>
            <a:endParaRPr sz="2600"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228600" y="1085850"/>
            <a:ext cx="37608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These </a:t>
            </a:r>
            <a:r>
              <a:rPr b="1" lang="en" sz="1500"/>
              <a:t>hidden states</a:t>
            </a:r>
            <a:r>
              <a:rPr lang="en" sz="1500"/>
              <a:t> actually embed contextual information!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Why not we train LM on a very large corpus, and take these hidden states for other purposes, e.g., classification?</a:t>
            </a:r>
            <a:endParaRPr sz="1500"/>
          </a:p>
        </p:txBody>
      </p:sp>
      <p:sp>
        <p:nvSpPr>
          <p:cNvPr id="274" name="Google Shape;274;p44"/>
          <p:cNvSpPr/>
          <p:nvPr/>
        </p:nvSpPr>
        <p:spPr>
          <a:xfrm>
            <a:off x="7031749" y="1073275"/>
            <a:ext cx="675900" cy="7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44"/>
          <p:cNvGrpSpPr/>
          <p:nvPr/>
        </p:nvGrpSpPr>
        <p:grpSpPr>
          <a:xfrm>
            <a:off x="4938110" y="3351736"/>
            <a:ext cx="598537" cy="1036453"/>
            <a:chOff x="2956910" y="3351736"/>
            <a:chExt cx="598537" cy="1036453"/>
          </a:xfrm>
        </p:grpSpPr>
        <p:grpSp>
          <p:nvGrpSpPr>
            <p:cNvPr id="276" name="Google Shape;276;p44"/>
            <p:cNvGrpSpPr/>
            <p:nvPr/>
          </p:nvGrpSpPr>
          <p:grpSpPr>
            <a:xfrm>
              <a:off x="3272266" y="3351736"/>
              <a:ext cx="255418" cy="685753"/>
              <a:chOff x="2256675" y="2302925"/>
              <a:chExt cx="283200" cy="742800"/>
            </a:xfrm>
          </p:grpSpPr>
          <p:sp>
            <p:nvSpPr>
              <p:cNvPr id="277" name="Google Shape;277;p44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44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44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44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44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82" name="Google Shape;282;p44"/>
            <p:cNvCxnSpPr>
              <a:endCxn id="277" idx="2"/>
            </p:cNvCxnSpPr>
            <p:nvPr/>
          </p:nvCxnSpPr>
          <p:spPr>
            <a:xfrm rot="10800000">
              <a:off x="3399975" y="4037489"/>
              <a:ext cx="0" cy="350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E}" id="283" name="Google Shape;28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40654" y="4180892"/>
              <a:ext cx="114792" cy="114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e}^{(1)} " id="284" name="Google Shape;284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6910" y="3608108"/>
              <a:ext cx="255403" cy="172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44"/>
          <p:cNvGrpSpPr/>
          <p:nvPr/>
        </p:nvGrpSpPr>
        <p:grpSpPr>
          <a:xfrm>
            <a:off x="4224241" y="2192242"/>
            <a:ext cx="1488270" cy="1159494"/>
            <a:chOff x="2243041" y="2192242"/>
            <a:chExt cx="1488270" cy="1159494"/>
          </a:xfrm>
        </p:grpSpPr>
        <p:cxnSp>
          <p:nvCxnSpPr>
            <p:cNvPr id="286" name="Google Shape;286;p44"/>
            <p:cNvCxnSpPr>
              <a:stCxn id="277" idx="0"/>
              <a:endCxn id="287" idx="2"/>
            </p:cNvCxnSpPr>
            <p:nvPr/>
          </p:nvCxnSpPr>
          <p:spPr>
            <a:xfrm rot="10800000">
              <a:off x="3399975" y="2959936"/>
              <a:ext cx="0" cy="391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88" name="Google Shape;288;p44"/>
            <p:cNvGrpSpPr/>
            <p:nvPr/>
          </p:nvGrpSpPr>
          <p:grpSpPr>
            <a:xfrm>
              <a:off x="3272302" y="2274040"/>
              <a:ext cx="255418" cy="685753"/>
              <a:chOff x="2256675" y="2302925"/>
              <a:chExt cx="283200" cy="742800"/>
            </a:xfrm>
          </p:grpSpPr>
          <p:sp>
            <p:nvSpPr>
              <p:cNvPr id="287" name="Google Shape;287;p44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44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4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4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4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44"/>
            <p:cNvGrpSpPr/>
            <p:nvPr/>
          </p:nvGrpSpPr>
          <p:grpSpPr>
            <a:xfrm>
              <a:off x="2511762" y="2274360"/>
              <a:ext cx="255418" cy="685753"/>
              <a:chOff x="2256675" y="2302925"/>
              <a:chExt cx="283200" cy="742800"/>
            </a:xfrm>
          </p:grpSpPr>
          <p:sp>
            <p:nvSpPr>
              <p:cNvPr id="294" name="Google Shape;294;p44"/>
              <p:cNvSpPr/>
              <p:nvPr/>
            </p:nvSpPr>
            <p:spPr>
              <a:xfrm>
                <a:off x="2256675" y="2302925"/>
                <a:ext cx="283200" cy="7428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4"/>
              <p:cNvSpPr/>
              <p:nvPr/>
            </p:nvSpPr>
            <p:spPr>
              <a:xfrm>
                <a:off x="2335495" y="23684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4"/>
              <p:cNvSpPr/>
              <p:nvPr/>
            </p:nvSpPr>
            <p:spPr>
              <a:xfrm>
                <a:off x="2335495" y="25208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4"/>
              <p:cNvSpPr/>
              <p:nvPr/>
            </p:nvSpPr>
            <p:spPr>
              <a:xfrm>
                <a:off x="2335495" y="26732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4"/>
              <p:cNvSpPr/>
              <p:nvPr/>
            </p:nvSpPr>
            <p:spPr>
              <a:xfrm>
                <a:off x="2335495" y="2825644"/>
                <a:ext cx="133500" cy="134700"/>
              </a:xfrm>
              <a:prstGeom prst="ellipse">
                <a:avLst/>
              </a:prstGeom>
              <a:solidFill>
                <a:srgbClr val="005EF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9" name="Google Shape;299;p44"/>
            <p:cNvCxnSpPr>
              <a:stCxn id="294" idx="3"/>
              <a:endCxn id="287" idx="1"/>
            </p:cNvCxnSpPr>
            <p:nvPr/>
          </p:nvCxnSpPr>
          <p:spPr>
            <a:xfrm flipH="1" rot="10800000">
              <a:off x="2767180" y="2616937"/>
              <a:ext cx="505200" cy="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mathbf{W}_e" id="300" name="Google Shape;300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40657" y="3111943"/>
              <a:ext cx="290654" cy="163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W}_h" id="301" name="Google Shape;301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9017" y="2674897"/>
              <a:ext cx="290643" cy="15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0)}" id="302" name="Google Shape;302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3041" y="2198903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h}^{(1)}" id="303" name="Google Shape;303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03555" y="2192242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Google Shape;304;p44"/>
          <p:cNvGrpSpPr/>
          <p:nvPr/>
        </p:nvGrpSpPr>
        <p:grpSpPr>
          <a:xfrm>
            <a:off x="5275960" y="1654782"/>
            <a:ext cx="376891" cy="619259"/>
            <a:chOff x="3294760" y="1654782"/>
            <a:chExt cx="376891" cy="619259"/>
          </a:xfrm>
        </p:grpSpPr>
        <p:cxnSp>
          <p:nvCxnSpPr>
            <p:cNvPr id="305" name="Google Shape;305;p44"/>
            <p:cNvCxnSpPr>
              <a:stCxn id="287" idx="0"/>
            </p:cNvCxnSpPr>
            <p:nvPr/>
          </p:nvCxnSpPr>
          <p:spPr>
            <a:xfrm rot="10800000">
              <a:off x="3400011" y="195844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\hat{\mathbf{y}}^{(1)}" id="306" name="Google Shape;306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4760" y="1654782"/>
              <a:ext cx="347111" cy="290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bf{U}" id="307" name="Google Shape;307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476575" y="2069826"/>
              <a:ext cx="195076" cy="133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44"/>
          <p:cNvGrpSpPr/>
          <p:nvPr/>
        </p:nvGrpSpPr>
        <p:grpSpPr>
          <a:xfrm>
            <a:off x="4938099" y="4408380"/>
            <a:ext cx="756900" cy="464820"/>
            <a:chOff x="2956899" y="4408380"/>
            <a:chExt cx="756900" cy="464820"/>
          </a:xfrm>
        </p:grpSpPr>
        <p:pic>
          <p:nvPicPr>
            <p:cNvPr descr="\mathbf{x}^{(1)} " id="309" name="Google Shape;309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272313" y="4408380"/>
              <a:ext cx="255403" cy="160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4"/>
            <p:cNvSpPr txBox="1"/>
            <p:nvPr/>
          </p:nvSpPr>
          <p:spPr>
            <a:xfrm>
              <a:off x="2956899" y="4534500"/>
              <a:ext cx="7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Open Sans"/>
                  <a:ea typeface="Open Sans"/>
                  <a:cs typeface="Open Sans"/>
                  <a:sym typeface="Open Sans"/>
                </a:rPr>
                <a:t>&lt;START&gt;</a:t>
              </a:r>
              <a:endParaRPr i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1" name="Google Shape;311;p44"/>
          <p:cNvGrpSpPr/>
          <p:nvPr/>
        </p:nvGrpSpPr>
        <p:grpSpPr>
          <a:xfrm>
            <a:off x="5122550" y="979900"/>
            <a:ext cx="776075" cy="702225"/>
            <a:chOff x="3141350" y="979900"/>
            <a:chExt cx="776075" cy="702225"/>
          </a:xfrm>
        </p:grpSpPr>
        <p:cxnSp>
          <p:nvCxnSpPr>
            <p:cNvPr id="312" name="Google Shape;312;p44"/>
            <p:cNvCxnSpPr/>
            <p:nvPr/>
          </p:nvCxnSpPr>
          <p:spPr>
            <a:xfrm rot="10800000">
              <a:off x="3399985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13" name="Google Shape;313;p44"/>
            <p:cNvGrpSpPr/>
            <p:nvPr/>
          </p:nvGrpSpPr>
          <p:grpSpPr>
            <a:xfrm>
              <a:off x="3141350" y="979900"/>
              <a:ext cx="776075" cy="702225"/>
              <a:chOff x="3141350" y="979900"/>
              <a:chExt cx="776075" cy="702225"/>
            </a:xfrm>
          </p:grpSpPr>
          <p:sp>
            <p:nvSpPr>
              <p:cNvPr id="314" name="Google Shape;314;p44"/>
              <p:cNvSpPr txBox="1"/>
              <p:nvPr/>
            </p:nvSpPr>
            <p:spPr>
              <a:xfrm>
                <a:off x="3362425" y="1374325"/>
                <a:ext cx="55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sample</a:t>
                </a:r>
                <a:endParaRPr sz="800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5" name="Google Shape;315;p44"/>
              <p:cNvSpPr txBox="1"/>
              <p:nvPr/>
            </p:nvSpPr>
            <p:spPr>
              <a:xfrm>
                <a:off x="3141350" y="979900"/>
                <a:ext cx="508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16" name="Google Shape;316;p44"/>
          <p:cNvGrpSpPr/>
          <p:nvPr/>
        </p:nvGrpSpPr>
        <p:grpSpPr>
          <a:xfrm>
            <a:off x="5508920" y="979888"/>
            <a:ext cx="1226310" cy="3408301"/>
            <a:chOff x="3527720" y="979888"/>
            <a:chExt cx="1226310" cy="3408301"/>
          </a:xfrm>
        </p:grpSpPr>
        <p:cxnSp>
          <p:nvCxnSpPr>
            <p:cNvPr id="317" name="Google Shape;317;p44"/>
            <p:cNvCxnSpPr/>
            <p:nvPr/>
          </p:nvCxnSpPr>
          <p:spPr>
            <a:xfrm rot="10800000">
              <a:off x="4161747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18" name="Google Shape;318;p44"/>
            <p:cNvGrpSpPr/>
            <p:nvPr/>
          </p:nvGrpSpPr>
          <p:grpSpPr>
            <a:xfrm>
              <a:off x="3527720" y="979888"/>
              <a:ext cx="1226310" cy="3408301"/>
              <a:chOff x="3527720" y="979888"/>
              <a:chExt cx="1226310" cy="3408301"/>
            </a:xfrm>
          </p:grpSpPr>
          <p:grpSp>
            <p:nvGrpSpPr>
              <p:cNvPr id="319" name="Google Shape;319;p44"/>
              <p:cNvGrpSpPr/>
              <p:nvPr/>
            </p:nvGrpSpPr>
            <p:grpSpPr>
              <a:xfrm>
                <a:off x="4032799" y="3351736"/>
                <a:ext cx="255418" cy="685753"/>
                <a:chOff x="2256675" y="2302925"/>
                <a:chExt cx="283200" cy="742800"/>
              </a:xfrm>
            </p:grpSpPr>
            <p:sp>
              <p:nvSpPr>
                <p:cNvPr id="320" name="Google Shape;320;p44"/>
                <p:cNvSpPr/>
                <p:nvPr/>
              </p:nvSpPr>
              <p:spPr>
                <a:xfrm>
                  <a:off x="2256675" y="2302925"/>
                  <a:ext cx="283200" cy="7428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44"/>
                <p:cNvSpPr/>
                <p:nvPr/>
              </p:nvSpPr>
              <p:spPr>
                <a:xfrm>
                  <a:off x="2335495" y="23684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44"/>
                <p:cNvSpPr/>
                <p:nvPr/>
              </p:nvSpPr>
              <p:spPr>
                <a:xfrm>
                  <a:off x="2335495" y="25208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44"/>
                <p:cNvSpPr/>
                <p:nvPr/>
              </p:nvSpPr>
              <p:spPr>
                <a:xfrm>
                  <a:off x="2335495" y="26732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44"/>
                <p:cNvSpPr/>
                <p:nvPr/>
              </p:nvSpPr>
              <p:spPr>
                <a:xfrm>
                  <a:off x="2335495" y="2825644"/>
                  <a:ext cx="133500" cy="1347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325" name="Google Shape;325;p44"/>
              <p:cNvCxnSpPr>
                <a:endCxn id="320" idx="2"/>
              </p:cNvCxnSpPr>
              <p:nvPr/>
            </p:nvCxnSpPr>
            <p:spPr>
              <a:xfrm rot="10800000">
                <a:off x="4160508" y="4037489"/>
                <a:ext cx="3900" cy="35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E}" id="326" name="Google Shape;326;p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213991" y="4171992"/>
                <a:ext cx="114792" cy="1147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e}^{(2)} " id="327" name="Google Shape;327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741336" y="3608112"/>
                <a:ext cx="255403" cy="17277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28" name="Google Shape;328;p44"/>
              <p:cNvCxnSpPr>
                <a:stCxn id="320" idx="0"/>
                <a:endCxn id="329" idx="2"/>
              </p:cNvCxnSpPr>
              <p:nvPr/>
            </p:nvCxnSpPr>
            <p:spPr>
              <a:xfrm rot="10800000">
                <a:off x="4160508" y="2959936"/>
                <a:ext cx="0" cy="391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330" name="Google Shape;330;p44"/>
              <p:cNvGrpSpPr/>
              <p:nvPr/>
            </p:nvGrpSpPr>
            <p:grpSpPr>
              <a:xfrm>
                <a:off x="4032834" y="2274040"/>
                <a:ext cx="255418" cy="685753"/>
                <a:chOff x="2256675" y="2302925"/>
                <a:chExt cx="283200" cy="742800"/>
              </a:xfrm>
            </p:grpSpPr>
            <p:sp>
              <p:nvSpPr>
                <p:cNvPr id="329" name="Google Shape;329;p44"/>
                <p:cNvSpPr/>
                <p:nvPr/>
              </p:nvSpPr>
              <p:spPr>
                <a:xfrm>
                  <a:off x="2256675" y="2302925"/>
                  <a:ext cx="283200" cy="7428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44"/>
                <p:cNvSpPr/>
                <p:nvPr/>
              </p:nvSpPr>
              <p:spPr>
                <a:xfrm>
                  <a:off x="2335495" y="23684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44"/>
                <p:cNvSpPr/>
                <p:nvPr/>
              </p:nvSpPr>
              <p:spPr>
                <a:xfrm>
                  <a:off x="2335495" y="25208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44"/>
                <p:cNvSpPr/>
                <p:nvPr/>
              </p:nvSpPr>
              <p:spPr>
                <a:xfrm>
                  <a:off x="2335495" y="26732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44"/>
                <p:cNvSpPr/>
                <p:nvPr/>
              </p:nvSpPr>
              <p:spPr>
                <a:xfrm>
                  <a:off x="2335495" y="2825644"/>
                  <a:ext cx="133500" cy="134700"/>
                </a:xfrm>
                <a:prstGeom prst="ellipse">
                  <a:avLst/>
                </a:prstGeom>
                <a:solidFill>
                  <a:srgbClr val="005EF6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335" name="Google Shape;335;p44"/>
              <p:cNvCxnSpPr>
                <a:stCxn id="287" idx="3"/>
                <a:endCxn id="329" idx="1"/>
              </p:cNvCxnSpPr>
              <p:nvPr/>
            </p:nvCxnSpPr>
            <p:spPr>
              <a:xfrm>
                <a:off x="3527720" y="2616917"/>
                <a:ext cx="505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W}_e" id="336" name="Google Shape;336;p4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90858" y="3111943"/>
                <a:ext cx="290654" cy="1632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W}_h" id="337" name="Google Shape;337;p4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648279" y="2674897"/>
                <a:ext cx="290643" cy="15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mathbf{h}^{(2)}" id="338" name="Google Shape;338;p44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3768058" y="2192245"/>
                <a:ext cx="255403" cy="163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hat{\mathbf{y}}^{(2)}" id="339" name="Google Shape;339;p44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4056522" y="1666922"/>
                <a:ext cx="347109" cy="29039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40" name="Google Shape;340;p44"/>
              <p:cNvCxnSpPr/>
              <p:nvPr/>
            </p:nvCxnSpPr>
            <p:spPr>
              <a:xfrm rot="10800000">
                <a:off x="4161747" y="1958321"/>
                <a:ext cx="0" cy="315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\mathbf{U}" id="341" name="Google Shape;341;p4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260227" y="2069826"/>
                <a:ext cx="195076" cy="133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2" name="Google Shape;342;p44"/>
              <p:cNvSpPr txBox="1"/>
              <p:nvPr/>
            </p:nvSpPr>
            <p:spPr>
              <a:xfrm>
                <a:off x="4124425" y="1374325"/>
                <a:ext cx="55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sample</a:t>
                </a:r>
                <a:endParaRPr sz="800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3" name="Google Shape;343;p44"/>
              <p:cNvSpPr txBox="1"/>
              <p:nvPr/>
            </p:nvSpPr>
            <p:spPr>
              <a:xfrm>
                <a:off x="3940430" y="979888"/>
                <a:ext cx="81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boy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44" name="Google Shape;344;p44"/>
          <p:cNvGrpSpPr/>
          <p:nvPr/>
        </p:nvGrpSpPr>
        <p:grpSpPr>
          <a:xfrm>
            <a:off x="5376950" y="979900"/>
            <a:ext cx="1084100" cy="3885900"/>
            <a:chOff x="3395750" y="979900"/>
            <a:chExt cx="1084100" cy="3885900"/>
          </a:xfrm>
        </p:grpSpPr>
        <p:pic>
          <p:nvPicPr>
            <p:cNvPr descr="\mathbf{x}^{(2)} " id="345" name="Google Shape;345;p4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043823" y="4421422"/>
              <a:ext cx="255403" cy="160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44"/>
            <p:cNvSpPr txBox="1"/>
            <p:nvPr/>
          </p:nvSpPr>
          <p:spPr>
            <a:xfrm>
              <a:off x="3834250" y="4527075"/>
              <a:ext cx="645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endParaRPr i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47" name="Google Shape;347;p44"/>
            <p:cNvCxnSpPr>
              <a:stCxn id="315" idx="0"/>
              <a:endCxn id="346" idx="2"/>
            </p:cNvCxnSpPr>
            <p:nvPr/>
          </p:nvCxnSpPr>
          <p:spPr>
            <a:xfrm flipH="1" rot="-5400000">
              <a:off x="1833500" y="2542150"/>
              <a:ext cx="3885900" cy="761400"/>
            </a:xfrm>
            <a:prstGeom prst="bentConnector5">
              <a:avLst>
                <a:gd fmla="val -2645" name="adj1"/>
                <a:gd fmla="val 45502" name="adj2"/>
                <a:gd fmla="val 102813" name="adj3"/>
              </a:avLst>
            </a:prstGeom>
            <a:noFill/>
            <a:ln cap="flat" cmpd="sng" w="9525">
              <a:solidFill>
                <a:srgbClr val="666666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348" name="Google Shape;348;p44"/>
          <p:cNvGrpSpPr/>
          <p:nvPr/>
        </p:nvGrpSpPr>
        <p:grpSpPr>
          <a:xfrm>
            <a:off x="6108688" y="979888"/>
            <a:ext cx="1418207" cy="3902759"/>
            <a:chOff x="4127488" y="979888"/>
            <a:chExt cx="1418207" cy="3902759"/>
          </a:xfrm>
        </p:grpSpPr>
        <p:cxnSp>
          <p:nvCxnSpPr>
            <p:cNvPr id="349" name="Google Shape;349;p44"/>
            <p:cNvCxnSpPr/>
            <p:nvPr/>
          </p:nvCxnSpPr>
          <p:spPr>
            <a:xfrm rot="10800000">
              <a:off x="4883584" y="1343367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50" name="Google Shape;350;p44"/>
            <p:cNvGrpSpPr/>
            <p:nvPr/>
          </p:nvGrpSpPr>
          <p:grpSpPr>
            <a:xfrm>
              <a:off x="4127488" y="979888"/>
              <a:ext cx="1418207" cy="3902759"/>
              <a:chOff x="4127488" y="979888"/>
              <a:chExt cx="1418207" cy="3902759"/>
            </a:xfrm>
          </p:grpSpPr>
          <p:sp>
            <p:nvSpPr>
              <p:cNvPr id="351" name="Google Shape;351;p44"/>
              <p:cNvSpPr txBox="1"/>
              <p:nvPr/>
            </p:nvSpPr>
            <p:spPr>
              <a:xfrm>
                <a:off x="4732095" y="979888"/>
                <a:ext cx="81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is</a:t>
                </a:r>
                <a:endParaRPr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352" name="Google Shape;352;p44"/>
              <p:cNvGrpSpPr/>
              <p:nvPr/>
            </p:nvGrpSpPr>
            <p:grpSpPr>
              <a:xfrm>
                <a:off x="4127488" y="987316"/>
                <a:ext cx="1351018" cy="3895330"/>
                <a:chOff x="4127488" y="987316"/>
                <a:chExt cx="1351018" cy="3895330"/>
              </a:xfrm>
            </p:grpSpPr>
            <p:pic>
              <p:nvPicPr>
                <p:cNvPr descr="\mathbf{h}^{(3)}" id="353" name="Google Shape;353;p44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4478649" y="2192250"/>
                  <a:ext cx="255403" cy="1631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x}^{(3)} " id="354" name="Google Shape;354;p44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4713904" y="4442333"/>
                  <a:ext cx="255403" cy="160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55" name="Google Shape;355;p44"/>
                <p:cNvGrpSpPr/>
                <p:nvPr/>
              </p:nvGrpSpPr>
              <p:grpSpPr>
                <a:xfrm>
                  <a:off x="4741016" y="3351736"/>
                  <a:ext cx="255418" cy="685753"/>
                  <a:chOff x="2256675" y="2302925"/>
                  <a:chExt cx="283200" cy="742800"/>
                </a:xfrm>
              </p:grpSpPr>
              <p:sp>
                <p:nvSpPr>
                  <p:cNvPr id="356" name="Google Shape;356;p44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44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44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44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44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361" name="Google Shape;361;p44"/>
                <p:cNvCxnSpPr>
                  <a:endCxn id="356" idx="2"/>
                </p:cNvCxnSpPr>
                <p:nvPr/>
              </p:nvCxnSpPr>
              <p:spPr>
                <a:xfrm rot="10800000">
                  <a:off x="4868725" y="4037489"/>
                  <a:ext cx="0" cy="354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E}" id="362" name="Google Shape;362;p4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912565" y="4182439"/>
                  <a:ext cx="114792" cy="1147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e}^{(3)} " id="363" name="Google Shape;363;p44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463425" y="3613794"/>
                  <a:ext cx="257801" cy="174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64" name="Google Shape;364;p44"/>
                <p:cNvCxnSpPr>
                  <a:stCxn id="356" idx="0"/>
                  <a:endCxn id="365" idx="2"/>
                </p:cNvCxnSpPr>
                <p:nvPr/>
              </p:nvCxnSpPr>
              <p:spPr>
                <a:xfrm rot="10800000">
                  <a:off x="4868725" y="2959936"/>
                  <a:ext cx="0" cy="391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366" name="Google Shape;366;p44"/>
                <p:cNvGrpSpPr/>
                <p:nvPr/>
              </p:nvGrpSpPr>
              <p:grpSpPr>
                <a:xfrm>
                  <a:off x="4741052" y="2274040"/>
                  <a:ext cx="255418" cy="685753"/>
                  <a:chOff x="2256675" y="2302925"/>
                  <a:chExt cx="283200" cy="742800"/>
                </a:xfrm>
              </p:grpSpPr>
              <p:sp>
                <p:nvSpPr>
                  <p:cNvPr id="365" name="Google Shape;365;p44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44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44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" name="Google Shape;369;p44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" name="Google Shape;370;p44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371" name="Google Shape;371;p44"/>
                <p:cNvCxnSpPr>
                  <a:stCxn id="329" idx="3"/>
                  <a:endCxn id="365" idx="1"/>
                </p:cNvCxnSpPr>
                <p:nvPr/>
              </p:nvCxnSpPr>
              <p:spPr>
                <a:xfrm>
                  <a:off x="4288253" y="2616917"/>
                  <a:ext cx="4527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W}_e" id="372" name="Google Shape;372;p4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901011" y="3111943"/>
                  <a:ext cx="290654" cy="1632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W}_h" id="373" name="Google Shape;373;p4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382654" y="2674897"/>
                  <a:ext cx="290643" cy="15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hat{\mathbf{y}}^{(3)}" id="374" name="Google Shape;374;p44"/>
                <p:cNvPicPr preferRelativeResize="0"/>
                <p:nvPr/>
              </p:nvPicPr>
              <p:blipFill>
                <a:blip r:embed="rId19">
                  <a:alphaModFix/>
                </a:blip>
                <a:stretch>
                  <a:fillRect/>
                </a:stretch>
              </p:blipFill>
              <p:spPr>
                <a:xfrm>
                  <a:off x="4778358" y="1667986"/>
                  <a:ext cx="347109" cy="2903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75" name="Google Shape;375;p44"/>
                <p:cNvCxnSpPr/>
                <p:nvPr/>
              </p:nvCxnSpPr>
              <p:spPr>
                <a:xfrm rot="10800000">
                  <a:off x="4883584" y="1958321"/>
                  <a:ext cx="0" cy="315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U}" id="376" name="Google Shape;376;p4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4939029" y="2069826"/>
                  <a:ext cx="195076" cy="133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7" name="Google Shape;377;p44"/>
                <p:cNvSpPr txBox="1"/>
                <p:nvPr/>
              </p:nvSpPr>
              <p:spPr>
                <a:xfrm>
                  <a:off x="4490661" y="4543947"/>
                  <a:ext cx="7569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000">
                      <a:latin typeface="Open Sans"/>
                      <a:ea typeface="Open Sans"/>
                      <a:cs typeface="Open Sans"/>
                      <a:sym typeface="Open Sans"/>
                    </a:rPr>
                    <a:t>boy</a:t>
                  </a:r>
                  <a:endParaRPr i="1" sz="100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78" name="Google Shape;378;p44"/>
                <p:cNvSpPr txBox="1"/>
                <p:nvPr/>
              </p:nvSpPr>
              <p:spPr>
                <a:xfrm>
                  <a:off x="4923505" y="1374325"/>
                  <a:ext cx="5550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sample</a:t>
                  </a:r>
                  <a:endParaRPr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cxnSp>
              <p:nvCxnSpPr>
                <p:cNvPr id="379" name="Google Shape;379;p44"/>
                <p:cNvCxnSpPr/>
                <p:nvPr/>
              </p:nvCxnSpPr>
              <p:spPr>
                <a:xfrm flipH="1" rot="-5400000">
                  <a:off x="2565238" y="2549566"/>
                  <a:ext cx="3885900" cy="761400"/>
                </a:xfrm>
                <a:prstGeom prst="bentConnector5">
                  <a:avLst>
                    <a:gd fmla="val -3113" name="adj1"/>
                    <a:gd fmla="val 45502" name="adj2"/>
                    <a:gd fmla="val 102616" name="adj3"/>
                  </a:avLst>
                </a:prstGeom>
                <a:noFill/>
                <a:ln cap="flat" cmpd="sng" w="9525">
                  <a:solidFill>
                    <a:srgbClr val="666666"/>
                  </a:solidFill>
                  <a:prstDash val="dash"/>
                  <a:round/>
                  <a:headEnd len="med" w="med" type="none"/>
                  <a:tailEnd len="med" w="med" type="stealth"/>
                </a:ln>
              </p:spPr>
            </p:cxnSp>
          </p:grpSp>
        </p:grpSp>
      </p:grpSp>
      <p:grpSp>
        <p:nvGrpSpPr>
          <p:cNvPr id="380" name="Google Shape;380;p44"/>
          <p:cNvGrpSpPr/>
          <p:nvPr/>
        </p:nvGrpSpPr>
        <p:grpSpPr>
          <a:xfrm>
            <a:off x="6824750" y="979888"/>
            <a:ext cx="1315379" cy="3904712"/>
            <a:chOff x="4843550" y="979888"/>
            <a:chExt cx="1315379" cy="3904712"/>
          </a:xfrm>
        </p:grpSpPr>
        <p:pic>
          <p:nvPicPr>
            <p:cNvPr descr="\mathbf{h}^{(4)}" id="381" name="Google Shape;381;p4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5189238" y="2192245"/>
              <a:ext cx="255403" cy="163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2" name="Google Shape;382;p44"/>
            <p:cNvGrpSpPr/>
            <p:nvPr/>
          </p:nvGrpSpPr>
          <p:grpSpPr>
            <a:xfrm>
              <a:off x="4843550" y="979888"/>
              <a:ext cx="1315379" cy="3904712"/>
              <a:chOff x="4843550" y="979888"/>
              <a:chExt cx="1315379" cy="3904712"/>
            </a:xfrm>
          </p:grpSpPr>
          <p:cxnSp>
            <p:nvCxnSpPr>
              <p:cNvPr id="383" name="Google Shape;383;p44"/>
              <p:cNvCxnSpPr/>
              <p:nvPr/>
            </p:nvCxnSpPr>
            <p:spPr>
              <a:xfrm rot="10800000">
                <a:off x="5632030" y="1343367"/>
                <a:ext cx="0" cy="315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384" name="Google Shape;384;p44"/>
              <p:cNvGrpSpPr/>
              <p:nvPr/>
            </p:nvGrpSpPr>
            <p:grpSpPr>
              <a:xfrm>
                <a:off x="4843550" y="979888"/>
                <a:ext cx="1315379" cy="3904712"/>
                <a:chOff x="4843550" y="979888"/>
                <a:chExt cx="1315379" cy="3904712"/>
              </a:xfrm>
            </p:grpSpPr>
            <p:pic>
              <p:nvPicPr>
                <p:cNvPr descr="\mathbf{x}^{(4)} " id="385" name="Google Shape;385;p44"/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5483485" y="4434757"/>
                  <a:ext cx="255403" cy="160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86" name="Google Shape;386;p44"/>
                <p:cNvGrpSpPr/>
                <p:nvPr/>
              </p:nvGrpSpPr>
              <p:grpSpPr>
                <a:xfrm>
                  <a:off x="5483443" y="3351736"/>
                  <a:ext cx="255418" cy="685753"/>
                  <a:chOff x="2256675" y="2302925"/>
                  <a:chExt cx="283200" cy="742800"/>
                </a:xfrm>
              </p:grpSpPr>
              <p:sp>
                <p:nvSpPr>
                  <p:cNvPr id="387" name="Google Shape;387;p44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44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44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44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44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FF99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392" name="Google Shape;392;p44"/>
                <p:cNvCxnSpPr>
                  <a:endCxn id="387" idx="2"/>
                </p:cNvCxnSpPr>
                <p:nvPr/>
              </p:nvCxnSpPr>
              <p:spPr>
                <a:xfrm rot="10800000">
                  <a:off x="5611152" y="4037489"/>
                  <a:ext cx="0" cy="347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E}" id="393" name="Google Shape;393;p4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665569" y="4178661"/>
                  <a:ext cx="114792" cy="1147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e}^{(4)} " id="394" name="Google Shape;394;p44"/>
                <p:cNvPicPr preferRelativeResize="0"/>
                <p:nvPr/>
              </p:nvPicPr>
              <p:blipFill>
                <a:blip r:embed="rId22">
                  <a:alphaModFix/>
                </a:blip>
                <a:stretch>
                  <a:fillRect/>
                </a:stretch>
              </p:blipFill>
              <p:spPr>
                <a:xfrm>
                  <a:off x="5187922" y="3613782"/>
                  <a:ext cx="257801" cy="1743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95" name="Google Shape;395;p44"/>
                <p:cNvCxnSpPr>
                  <a:stCxn id="387" idx="0"/>
                  <a:endCxn id="396" idx="2"/>
                </p:cNvCxnSpPr>
                <p:nvPr/>
              </p:nvCxnSpPr>
              <p:spPr>
                <a:xfrm rot="10800000">
                  <a:off x="5611152" y="2959936"/>
                  <a:ext cx="0" cy="391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397" name="Google Shape;397;p44"/>
                <p:cNvGrpSpPr/>
                <p:nvPr/>
              </p:nvGrpSpPr>
              <p:grpSpPr>
                <a:xfrm>
                  <a:off x="5483478" y="2274040"/>
                  <a:ext cx="255418" cy="685753"/>
                  <a:chOff x="2256675" y="2302925"/>
                  <a:chExt cx="283200" cy="742800"/>
                </a:xfrm>
              </p:grpSpPr>
              <p:sp>
                <p:nvSpPr>
                  <p:cNvPr id="396" name="Google Shape;396;p44"/>
                  <p:cNvSpPr/>
                  <p:nvPr/>
                </p:nvSpPr>
                <p:spPr>
                  <a:xfrm>
                    <a:off x="2256675" y="2302925"/>
                    <a:ext cx="283200" cy="7428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44"/>
                  <p:cNvSpPr/>
                  <p:nvPr/>
                </p:nvSpPr>
                <p:spPr>
                  <a:xfrm>
                    <a:off x="2335495" y="23684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44"/>
                  <p:cNvSpPr/>
                  <p:nvPr/>
                </p:nvSpPr>
                <p:spPr>
                  <a:xfrm>
                    <a:off x="2335495" y="25208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44"/>
                  <p:cNvSpPr/>
                  <p:nvPr/>
                </p:nvSpPr>
                <p:spPr>
                  <a:xfrm>
                    <a:off x="2335495" y="26732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44"/>
                  <p:cNvSpPr/>
                  <p:nvPr/>
                </p:nvSpPr>
                <p:spPr>
                  <a:xfrm>
                    <a:off x="2335495" y="2825644"/>
                    <a:ext cx="133500" cy="134700"/>
                  </a:xfrm>
                  <a:prstGeom prst="ellipse">
                    <a:avLst/>
                  </a:prstGeom>
                  <a:solidFill>
                    <a:srgbClr val="005EF6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402" name="Google Shape;402;p44"/>
                <p:cNvCxnSpPr>
                  <a:stCxn id="365" idx="3"/>
                  <a:endCxn id="396" idx="1"/>
                </p:cNvCxnSpPr>
                <p:nvPr/>
              </p:nvCxnSpPr>
              <p:spPr>
                <a:xfrm>
                  <a:off x="4996470" y="2616917"/>
                  <a:ext cx="486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pic>
              <p:nvPicPr>
                <p:cNvPr descr="\mathbf{W}_e" id="403" name="Google Shape;403;p4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665571" y="3112234"/>
                  <a:ext cx="290654" cy="1632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W}_h" id="404" name="Google Shape;404;p4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101312" y="2668236"/>
                  <a:ext cx="290643" cy="15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mathbf{U}" id="405" name="Google Shape;405;p4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5708399" y="2069826"/>
                  <a:ext cx="195076" cy="133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\hat{\mathbf{y}}^{(4)}" id="406" name="Google Shape;406;p44"/>
                <p:cNvPicPr preferRelativeResize="0"/>
                <p:nvPr/>
              </p:nvPicPr>
              <p:blipFill>
                <a:blip r:embed="rId23">
                  <a:alphaModFix/>
                </a:blip>
                <a:stretch>
                  <a:fillRect/>
                </a:stretch>
              </p:blipFill>
              <p:spPr>
                <a:xfrm>
                  <a:off x="5526816" y="1667993"/>
                  <a:ext cx="347087" cy="2903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407" name="Google Shape;407;p44"/>
                <p:cNvCxnSpPr/>
                <p:nvPr/>
              </p:nvCxnSpPr>
              <p:spPr>
                <a:xfrm rot="10800000">
                  <a:off x="5632030" y="1958321"/>
                  <a:ext cx="0" cy="315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408" name="Google Shape;408;p44"/>
                <p:cNvSpPr txBox="1"/>
                <p:nvPr/>
              </p:nvSpPr>
              <p:spPr>
                <a:xfrm>
                  <a:off x="5225098" y="4545900"/>
                  <a:ext cx="7569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" sz="1000">
                      <a:latin typeface="Open Sans"/>
                      <a:ea typeface="Open Sans"/>
                      <a:cs typeface="Open Sans"/>
                      <a:sym typeface="Open Sans"/>
                    </a:rPr>
                    <a:t>is</a:t>
                  </a:r>
                  <a:endParaRPr i="1" sz="100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9" name="Google Shape;409;p44"/>
                <p:cNvSpPr txBox="1"/>
                <p:nvPr/>
              </p:nvSpPr>
              <p:spPr>
                <a:xfrm>
                  <a:off x="5603929" y="1374325"/>
                  <a:ext cx="5550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sample</a:t>
                  </a:r>
                  <a:endParaRPr sz="800">
                    <a:solidFill>
                      <a:srgbClr val="FF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10" name="Google Shape;410;p44"/>
                <p:cNvSpPr txBox="1"/>
                <p:nvPr/>
              </p:nvSpPr>
              <p:spPr>
                <a:xfrm>
                  <a:off x="5302575" y="979888"/>
                  <a:ext cx="813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rgbClr val="0000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happy</a:t>
                  </a:r>
                  <a:endParaRPr>
                    <a:solidFill>
                      <a:srgbClr val="0000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cxnSp>
              <p:nvCxnSpPr>
                <p:cNvPr id="411" name="Google Shape;411;p44"/>
                <p:cNvCxnSpPr/>
                <p:nvPr/>
              </p:nvCxnSpPr>
              <p:spPr>
                <a:xfrm flipH="1" rot="-5400000">
                  <a:off x="3281300" y="2549566"/>
                  <a:ext cx="3885900" cy="761400"/>
                </a:xfrm>
                <a:prstGeom prst="bentConnector5">
                  <a:avLst>
                    <a:gd fmla="val -3113" name="adj1"/>
                    <a:gd fmla="val 45502" name="adj2"/>
                    <a:gd fmla="val 102616" name="adj3"/>
                  </a:avLst>
                </a:prstGeom>
                <a:noFill/>
                <a:ln cap="flat" cmpd="sng" w="9525">
                  <a:solidFill>
                    <a:srgbClr val="666666"/>
                  </a:solidFill>
                  <a:prstDash val="dash"/>
                  <a:round/>
                  <a:headEnd len="med" w="med" type="none"/>
                  <a:tailEnd len="med" w="med" type="stealth"/>
                </a:ln>
              </p:spPr>
            </p:cxnSp>
          </p:grp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Tag LM [Peters et al. ACL 2017]</a:t>
            </a:r>
            <a:endParaRPr sz="2600"/>
          </a:p>
        </p:txBody>
      </p:sp>
      <p:sp>
        <p:nvSpPr>
          <p:cNvPr id="417" name="Google Shape;417;p45"/>
          <p:cNvSpPr txBox="1"/>
          <p:nvPr/>
        </p:nvSpPr>
        <p:spPr>
          <a:xfrm>
            <a:off x="152400" y="3026075"/>
            <a:ext cx="256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Semi-supervised sequence tagging with bidirectional language models, Peters et al. 2017,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https://arxiv.org/pdf/1705.00108.pdf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904" y="971400"/>
            <a:ext cx="3611778" cy="395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Tag LM</a:t>
            </a:r>
            <a:endParaRPr sz="2600"/>
          </a:p>
        </p:txBody>
      </p:sp>
      <p:pic>
        <p:nvPicPr>
          <p:cNvPr id="424" name="Google Shape;4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75" y="1720225"/>
            <a:ext cx="4693177" cy="24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152" y="1632550"/>
            <a:ext cx="3894950" cy="25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ELMo: Embeddings from Language Models [</a:t>
            </a:r>
            <a:r>
              <a:rPr lang="en" sz="2100"/>
              <a:t>Peters et al. ACL 2018]</a:t>
            </a:r>
            <a:endParaRPr sz="2100"/>
          </a:p>
        </p:txBody>
      </p:sp>
      <p:sp>
        <p:nvSpPr>
          <p:cNvPr id="431" name="Google Shape;431;p47"/>
          <p:cNvSpPr txBox="1"/>
          <p:nvPr>
            <p:ph idx="1" type="body"/>
          </p:nvPr>
        </p:nvSpPr>
        <p:spPr>
          <a:xfrm>
            <a:off x="228600" y="1009650"/>
            <a:ext cx="86259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Learn a deep Bi-NLM and use all its layers in prediction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2 biLSTM layers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First lower layer aims for lower-level syntax (POS, tagging, NER)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Higher layer is for higher level semantics (sentiment, semantic role, etc.)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First run biLSTM to get representations for each word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Took </a:t>
            </a:r>
            <a:r>
              <a:rPr b="1" lang="en" sz="1500"/>
              <a:t>learned</a:t>
            </a:r>
            <a:r>
              <a:rPr lang="en" sz="1500"/>
              <a:t> </a:t>
            </a:r>
            <a:r>
              <a:rPr b="1" lang="en" sz="1500"/>
              <a:t>weighted average</a:t>
            </a:r>
            <a:r>
              <a:rPr lang="en" sz="1500"/>
              <a:t> of the 2 hidden layers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Then let (whatever) end-task model use them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Freeze </a:t>
            </a:r>
            <a:r>
              <a:rPr lang="en" sz="1500"/>
              <a:t>weights</a:t>
            </a:r>
            <a:r>
              <a:rPr lang="en" sz="1500"/>
              <a:t> of ELMo for purposes of supervised model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Concatenate ELMo weights into task-</a:t>
            </a:r>
            <a:r>
              <a:rPr lang="en" sz="1500"/>
              <a:t>specific</a:t>
            </a:r>
            <a:r>
              <a:rPr lang="en" sz="1500"/>
              <a:t> model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Concatenating into intermediate layers just like TagLM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Can provide ELMo representations again, when producing outputs, e.g., in a question answering system</a:t>
            </a:r>
            <a:endParaRPr sz="1500"/>
          </a:p>
        </p:txBody>
      </p:sp>
      <p:sp>
        <p:nvSpPr>
          <p:cNvPr id="432" name="Google Shape;432;p47"/>
          <p:cNvSpPr txBox="1"/>
          <p:nvPr/>
        </p:nvSpPr>
        <p:spPr>
          <a:xfrm>
            <a:off x="304800" y="4549650"/>
            <a:ext cx="876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Deep contextualized word representations, Peters et al., 2018,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https://arxiv.org/pdf/1802.05365.pdf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ELMo: Embeddings from Language Models</a:t>
            </a:r>
            <a:endParaRPr sz="2300"/>
          </a:p>
        </p:txBody>
      </p:sp>
      <p:pic>
        <p:nvPicPr>
          <p:cNvPr id="438" name="Google Shape;4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2975"/>
            <a:ext cx="8839201" cy="2702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Summary</a:t>
            </a:r>
            <a:endParaRPr sz="2300"/>
          </a:p>
        </p:txBody>
      </p:sp>
      <p:sp>
        <p:nvSpPr>
          <p:cNvPr id="444" name="Google Shape;444;p49"/>
          <p:cNvSpPr txBox="1"/>
          <p:nvPr>
            <p:ph idx="1" type="body"/>
          </p:nvPr>
        </p:nvSpPr>
        <p:spPr>
          <a:xfrm>
            <a:off x="76200" y="979710"/>
            <a:ext cx="8915400" cy="3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Char-based models </a:t>
            </a:r>
            <a:r>
              <a:rPr lang="en" sz="1500"/>
              <a:t>(similar to hybrid models) seem to be able to address out-of-vocabulary problem, but they are very slow to run...thus did not really receive much attention after 2017...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Word embeddings such as </a:t>
            </a:r>
            <a:r>
              <a:rPr b="1" lang="en" sz="1500"/>
              <a:t>Word2vec</a:t>
            </a:r>
            <a:r>
              <a:rPr lang="en" sz="1500"/>
              <a:t> and </a:t>
            </a:r>
            <a:r>
              <a:rPr b="1" lang="en" sz="1500"/>
              <a:t>GloVe</a:t>
            </a:r>
            <a:r>
              <a:rPr lang="en" sz="1500"/>
              <a:t> suffers from </a:t>
            </a:r>
            <a:r>
              <a:rPr b="1" lang="en" sz="1500"/>
              <a:t>out-of-vocabulary</a:t>
            </a:r>
            <a:r>
              <a:rPr lang="en" sz="1500"/>
              <a:t> problem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FastText</a:t>
            </a:r>
            <a:r>
              <a:rPr lang="en" sz="1500"/>
              <a:t> kinda addresses 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the </a:t>
            </a:r>
            <a:r>
              <a:rPr b="1" lang="en" sz="1500"/>
              <a:t>hidden states as contextual vectors</a:t>
            </a:r>
            <a:r>
              <a:rPr lang="en" sz="1500"/>
              <a:t> - the core idea behind ELMo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Later on Analysis of Model’s Inner Workings, scientists actually really find amazing things inside each hidden states of a huge pretrained model!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ELMo</a:t>
            </a:r>
            <a:r>
              <a:rPr lang="en" sz="1500"/>
              <a:t> and </a:t>
            </a:r>
            <a:r>
              <a:rPr b="1" lang="en" sz="1500"/>
              <a:t>ULMfit</a:t>
            </a:r>
            <a:r>
              <a:rPr lang="en" sz="1500"/>
              <a:t> are among many </a:t>
            </a:r>
            <a:r>
              <a:rPr b="1" lang="en" sz="1500"/>
              <a:t>inspirations</a:t>
            </a:r>
            <a:r>
              <a:rPr lang="en" sz="1500"/>
              <a:t> behind BERT and other pretrained models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Later on, </a:t>
            </a:r>
            <a:r>
              <a:rPr b="1" lang="en" sz="1500"/>
              <a:t>pretrained models like BERT </a:t>
            </a:r>
            <a:r>
              <a:rPr lang="en" sz="1500"/>
              <a:t>is even better, since the way of training of a large corpus without labels (i.e., semi-supervised learning) is even better than ELMo.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Contextual Word Representations: A Contextual Introduction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The Illustrated BERT, ELMo, and co.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Unknown (UNK)</a:t>
            </a:r>
            <a:endParaRPr sz="2600"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All novel words seen at test time are mapped to a single UNK</a:t>
            </a:r>
            <a:endParaRPr sz="1500"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238" y="1894600"/>
            <a:ext cx="5277524" cy="20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Treating language as “words” does not make sense</a:t>
            </a:r>
            <a:endParaRPr sz="2600"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228600" y="1085850"/>
            <a:ext cx="876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Many languages exhibit complex </a:t>
            </a:r>
            <a:r>
              <a:rPr b="1" lang="en" sz="1500"/>
              <a:t>morphology</a:t>
            </a:r>
            <a:r>
              <a:rPr lang="en" sz="1500"/>
              <a:t>, or word structure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Example: </a:t>
            </a:r>
            <a:r>
              <a:rPr b="1" lang="en" sz="1500"/>
              <a:t>Swahili verbs can have hundreds on conjugations</a:t>
            </a:r>
            <a:r>
              <a:rPr lang="en" sz="1500"/>
              <a:t>, each encoding a wide variety of information. (Tense, mood, definiteness, negation, information, about the object, ++)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Thus researchers have started exploring character-based model, hybrid-based model, and subword-based models…..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TLDR: Such model appear more </a:t>
            </a:r>
            <a:r>
              <a:rPr b="1" lang="en" sz="1500"/>
              <a:t>effective</a:t>
            </a:r>
            <a:r>
              <a:rPr lang="en" sz="1500"/>
              <a:t>, especially on </a:t>
            </a:r>
            <a:r>
              <a:rPr b="1" lang="en" sz="1500"/>
              <a:t>solving out-of-vocabulary problems.</a:t>
            </a:r>
            <a:endParaRPr b="1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Three approaches</a:t>
            </a:r>
            <a:endParaRPr sz="2600"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228600" y="1085850"/>
            <a:ext cx="8763000" cy="3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Pure character level model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Helps OOV problem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Treat each character separately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Time-consuming and not efficient really….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Hybrid model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Helps OOV problem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Treat only unknown words as characters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Still time consuming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Sub-word models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Uses word segmentation algorithms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Treat some word as word, and some subwords as individual word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Best of both worlds (subwords + words) 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 character level model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Pure character level model [Lee et al., ACL 2017]</a:t>
            </a:r>
            <a:endParaRPr sz="2600"/>
          </a:p>
        </p:txBody>
      </p:sp>
      <p:sp>
        <p:nvSpPr>
          <p:cNvPr id="160" name="Google Shape;160;p29"/>
          <p:cNvSpPr txBox="1"/>
          <p:nvPr/>
        </p:nvSpPr>
        <p:spPr>
          <a:xfrm>
            <a:off x="218184" y="4353275"/>
            <a:ext cx="854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Fully Character-Level Neural Machine Translation without Explicit Segmentation, Lee et al., 2017,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https://aclanthology.org/Q17-1026.pdf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62" y="1200000"/>
            <a:ext cx="6124278" cy="30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6450050" y="1047600"/>
            <a:ext cx="25416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Picture on the left is the encoder.  The decoder is a char-level GRU.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In Cs-En, they found that when the decoder is </a:t>
            </a:r>
            <a:r>
              <a:rPr lang="en" sz="1400"/>
              <a:t>character-based (i.e., character-based beam search), BLEU increased by around 2, where compared to subword-based beam search….However, char-based encoder shows no improvements over subwords….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</a:t>
            </a:r>
            <a:r>
              <a:rPr lang="en"/>
              <a:t>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